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95" r:id="rId3"/>
    <p:sldId id="294" r:id="rId4"/>
    <p:sldId id="257" r:id="rId5"/>
    <p:sldId id="258" r:id="rId6"/>
    <p:sldId id="293" r:id="rId7"/>
    <p:sldId id="259" r:id="rId8"/>
    <p:sldId id="265" r:id="rId9"/>
    <p:sldId id="284" r:id="rId10"/>
    <p:sldId id="283" r:id="rId11"/>
    <p:sldId id="261" r:id="rId12"/>
    <p:sldId id="262" r:id="rId13"/>
    <p:sldId id="263" r:id="rId14"/>
    <p:sldId id="268" r:id="rId15"/>
    <p:sldId id="267" r:id="rId16"/>
    <p:sldId id="266" r:id="rId17"/>
    <p:sldId id="269" r:id="rId18"/>
    <p:sldId id="279" r:id="rId19"/>
    <p:sldId id="281" r:id="rId20"/>
    <p:sldId id="282" r:id="rId21"/>
    <p:sldId id="280" r:id="rId22"/>
    <p:sldId id="276" r:id="rId23"/>
    <p:sldId id="274" r:id="rId24"/>
    <p:sldId id="286" r:id="rId25"/>
    <p:sldId id="275" r:id="rId26"/>
    <p:sldId id="285" r:id="rId27"/>
    <p:sldId id="287" r:id="rId28"/>
    <p:sldId id="272" r:id="rId29"/>
    <p:sldId id="277" r:id="rId30"/>
    <p:sldId id="273" r:id="rId31"/>
    <p:sldId id="288" r:id="rId32"/>
    <p:sldId id="291" r:id="rId33"/>
    <p:sldId id="290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7" autoAdjust="0"/>
    <p:restoredTop sz="95565" autoAdjust="0"/>
  </p:normalViewPr>
  <p:slideViewPr>
    <p:cSldViewPr>
      <p:cViewPr>
        <p:scale>
          <a:sx n="86" d="100"/>
          <a:sy n="86" d="100"/>
        </p:scale>
        <p:origin x="882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5B4496D-7859-4AC4-9CC8-09C99C633EE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4A50CC-1234-4B64-873D-8E940E8467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FB518-B9F8-42A8-BA92-84CA3BB694C5}" type="datetimeFigureOut">
              <a:rPr lang="en-US" smtClean="0"/>
              <a:t>2/25/2017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AE22B-7DA2-48CD-A488-E86C260C6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7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AE22B-7DA2-48CD-A488-E86C260C64D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2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99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6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0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3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37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3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37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49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16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4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9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0E658-B807-4484-A61E-7D5A7CB87350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D088A-1658-4F7B-A01A-1466EB47F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douglandsittel@pitt.edu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609600"/>
            <a:ext cx="693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TO CIMPOD 2017!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5200"/>
            <a:ext cx="7239000" cy="2514600"/>
          </a:xfrm>
          <a:prstGeom prst="rect">
            <a:avLst/>
          </a:prstGeom>
        </p:spPr>
      </p:pic>
      <p:pic>
        <p:nvPicPr>
          <p:cNvPr id="3" name="Happy Upbeat Background Music - Skipping by Alum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480.1666"/>
                  <p14:fade out="4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3810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7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609600"/>
            <a:ext cx="6705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solidFill>
                  <a:srgbClr val="7030A0"/>
                </a:solidFill>
                <a:latin typeface="Open Sans"/>
              </a:rPr>
              <a:t>Discover New Methods, Answer Patient-Centered Questions</a:t>
            </a:r>
            <a:endParaRPr lang="en-US" sz="4000" b="1" i="1" dirty="0">
              <a:solidFill>
                <a:srgbClr val="7030A0"/>
              </a:solidFill>
              <a:effectLst/>
              <a:latin typeface="Open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55" y="2819400"/>
            <a:ext cx="5462489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6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pPr algn="l"/>
            <a:r>
              <a:rPr lang="en-US" sz="4800" b="1" i="1" dirty="0">
                <a:solidFill>
                  <a:srgbClr val="7030A0"/>
                </a:solidFill>
              </a:rPr>
              <a:t>      CIMPOD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“Putting the Methods into Practice”</a:t>
            </a:r>
          </a:p>
          <a:p>
            <a:pPr marL="457200" lvl="1" indent="0" algn="ctr">
              <a:buNone/>
            </a:pPr>
            <a:r>
              <a:rPr lang="en-US" sz="3200" dirty="0">
                <a:solidFill>
                  <a:srgbClr val="7030A0"/>
                </a:solidFill>
              </a:rPr>
              <a:t>2</a:t>
            </a:r>
            <a:r>
              <a:rPr lang="en-US" sz="3200" dirty="0"/>
              <a:t> Days</a:t>
            </a:r>
          </a:p>
          <a:p>
            <a:pPr marL="457200" lvl="1" indent="0" algn="ctr">
              <a:buNone/>
            </a:pPr>
            <a:r>
              <a:rPr lang="en-US" sz="3200" dirty="0">
                <a:solidFill>
                  <a:srgbClr val="7030A0"/>
                </a:solidFill>
              </a:rPr>
              <a:t>11</a:t>
            </a:r>
            <a:r>
              <a:rPr lang="en-US" sz="3200" dirty="0"/>
              <a:t> Speakers</a:t>
            </a:r>
          </a:p>
          <a:p>
            <a:pPr marL="457200" lvl="1" indent="0" algn="ctr">
              <a:buNone/>
            </a:pPr>
            <a:r>
              <a:rPr lang="en-US" sz="3200" dirty="0">
                <a:solidFill>
                  <a:srgbClr val="7030A0"/>
                </a:solidFill>
              </a:rPr>
              <a:t>18</a:t>
            </a:r>
            <a:r>
              <a:rPr lang="en-US" sz="3200" dirty="0"/>
              <a:t> Workshops</a:t>
            </a:r>
          </a:p>
          <a:p>
            <a:pPr marL="628650" indent="-571500"/>
            <a:r>
              <a:rPr lang="en-US" dirty="0"/>
              <a:t>Workshop presentation and materials will be available at </a:t>
            </a:r>
            <a:r>
              <a:rPr lang="en-US" b="1" i="1" dirty="0">
                <a:solidFill>
                  <a:srgbClr val="7030A0"/>
                </a:solidFill>
              </a:rPr>
              <a:t>cimpod2017.org</a:t>
            </a:r>
          </a:p>
          <a:p>
            <a:pPr marL="628650" indent="-571500"/>
            <a:r>
              <a:rPr lang="en-US" dirty="0"/>
              <a:t>For CIMPOD 2016, go to cimpod2016.org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69070"/>
            <a:ext cx="3505200" cy="130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56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638800"/>
            <a:ext cx="2021158" cy="8161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6400" y="430380"/>
            <a:ext cx="693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Funder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905000"/>
            <a:ext cx="7772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Funded though a Patient-Centered Outcomes Research Institute (PCORI) Eugene Washington PCORI Engagement Award (865-MTPPI)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7300" y="391631"/>
            <a:ext cx="693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Sponsors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43400"/>
            <a:ext cx="3352800" cy="944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362200"/>
            <a:ext cx="1909738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831" y="3810000"/>
            <a:ext cx="1371600" cy="14388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43819"/>
            <a:ext cx="1069010" cy="10690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430639"/>
            <a:ext cx="2380291" cy="7387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468739"/>
            <a:ext cx="2057663" cy="58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7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7030A0"/>
                </a:solidFill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CIMPOD 2017 would like to thank NIDDK for its support in hosting this conference</a:t>
            </a:r>
          </a:p>
          <a:p>
            <a:r>
              <a:rPr lang="en-US" b="1" i="1" dirty="0">
                <a:solidFill>
                  <a:srgbClr val="7030A0"/>
                </a:solidFill>
              </a:rPr>
              <a:t>Special thanks </a:t>
            </a:r>
            <a:r>
              <a:rPr lang="en-US" dirty="0"/>
              <a:t>to </a:t>
            </a:r>
          </a:p>
          <a:p>
            <a:pPr marL="0" indent="0">
              <a:buNone/>
            </a:pPr>
            <a:r>
              <a:rPr lang="en-US" dirty="0"/>
              <a:t>   Kenneth J. Wilkins, NIDDK</a:t>
            </a:r>
          </a:p>
          <a:p>
            <a:pPr lvl="1"/>
            <a:r>
              <a:rPr lang="en-US" dirty="0"/>
              <a:t>It’s not happening without you</a:t>
            </a:r>
          </a:p>
          <a:p>
            <a:pPr marL="0" indent="0">
              <a:buNone/>
            </a:pPr>
            <a:endParaRPr lang="en-US" sz="36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34290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7030A0"/>
                </a:solidFill>
              </a:rPr>
              <a:t>MTPPI CIMPOD Conference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We’re here to help</a:t>
            </a:r>
          </a:p>
          <a:p>
            <a:pPr marL="0" indent="0">
              <a:buNone/>
            </a:pPr>
            <a:endParaRPr lang="en-US" sz="36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84918" y="4038600"/>
            <a:ext cx="427264" cy="40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Yi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2600" y="6153831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Nick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153831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Mae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4324293"/>
            <a:ext cx="1737943" cy="16915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056" y="2335055"/>
            <a:ext cx="1626599" cy="16537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405207"/>
            <a:ext cx="1705750" cy="15297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972440"/>
            <a:ext cx="1167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Onkar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999" y="2222969"/>
            <a:ext cx="1804216" cy="1728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23622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sz="8900" b="1" i="1" dirty="0">
                <a:solidFill>
                  <a:srgbClr val="7030A0"/>
                </a:solidFill>
              </a:rPr>
            </a:br>
            <a:r>
              <a:rPr lang="en-US" sz="8900" b="1" i="1" dirty="0">
                <a:solidFill>
                  <a:srgbClr val="7030A0"/>
                </a:solidFill>
              </a:rPr>
              <a:t>Speakers</a:t>
            </a:r>
            <a:br>
              <a:rPr lang="en-US" sz="7200" b="1" i="1" dirty="0">
                <a:solidFill>
                  <a:srgbClr val="7030A0"/>
                </a:solidFill>
              </a:rPr>
            </a:br>
            <a:endParaRPr lang="en-US" sz="7200" b="1" i="1" dirty="0">
              <a:solidFill>
                <a:srgbClr val="7030A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752600" y="3886200"/>
            <a:ext cx="5562600" cy="1524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0519"/>
            <a:ext cx="4419600" cy="1858962"/>
          </a:xfrm>
        </p:spPr>
        <p:txBody>
          <a:bodyPr>
            <a:noAutofit/>
          </a:bodyPr>
          <a:lstStyle/>
          <a:p>
            <a:pPr fontAlgn="base"/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Gregory Germino, 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MD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pic>
        <p:nvPicPr>
          <p:cNvPr id="8194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9178"/>
            <a:ext cx="1676399" cy="252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2971800"/>
            <a:ext cx="75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  <a:latin typeface="arial" panose="020B0604020202020204" pitchFamily="34" charset="0"/>
              </a:rPr>
              <a:t>Deputy Director of the National Institute of Diabetes and Digestive and Kidney Diseases (NIDDK) at the National Institutes of Health (NIH)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Prior to joining NIDDK, Dr. Germino was a full professor at the Johns Hopkins University where he directed the Johns Hopkins Polycystic Kidney Disease (PKD)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  <a:latin typeface="arial" panose="020B0604020202020204" pitchFamily="34" charset="0"/>
              </a:rPr>
              <a:t>CIMPOD 2017</a:t>
            </a: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: Welcoming remark</a:t>
            </a:r>
          </a:p>
        </p:txBody>
      </p:sp>
    </p:spTree>
    <p:extLst>
      <p:ext uri="{BB962C8B-B14F-4D97-AF65-F5344CB8AC3E}">
        <p14:creationId xmlns:p14="http://schemas.microsoft.com/office/powerpoint/2010/main" val="76631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3886200" cy="1858962"/>
          </a:xfrm>
        </p:spPr>
        <p:txBody>
          <a:bodyPr>
            <a:noAutofit/>
          </a:bodyPr>
          <a:lstStyle/>
          <a:p>
            <a:pPr fontAlgn="base"/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Jason Gerson, 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PhD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Senior Program Officer for the Clinical Effectiveness and Decision Science program at the Patient-Centered Outcomes Research Institute (PCORI)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Provides intellectual and organizational leadership in designing and implementing new CER methods initiatives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Leads some of PCORI’s open science initiatives, including the development of a data sharing policy.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Opening Presentation</a:t>
            </a:r>
            <a:r>
              <a:rPr lang="en-US" sz="2400" dirty="0"/>
              <a:t>: PCORI Support of Causal inference Research: A Match(ing Methods) Made in Heaven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029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7170" name="Picture 2" descr="Jason G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24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3657600" cy="1752600"/>
          </a:xfrm>
        </p:spPr>
        <p:txBody>
          <a:bodyPr>
            <a:noAutofit/>
          </a:bodyPr>
          <a:lstStyle/>
          <a:p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John Seeger, 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PharmD, DrPH</a:t>
            </a:r>
            <a:br>
              <a:rPr lang="en-US" b="1" i="1" dirty="0">
                <a:solidFill>
                  <a:srgbClr val="7030A0"/>
                </a:solidFill>
              </a:rPr>
            </a:br>
            <a:br>
              <a:rPr lang="en-US" b="1" i="1" dirty="0">
                <a:solidFill>
                  <a:srgbClr val="7030A0"/>
                </a:solidFill>
              </a:rPr>
            </a:b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819400"/>
            <a:ext cx="7467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Pharmacoepidemiologist and Chief Scientific Officer at Optum Epidemiology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Conducted many studies that have addressed regulatory drug safety issues 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Worked extensively with propensity scores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Teaches several courses on propensity scores in pharmacoepidemiology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Workshops</a:t>
            </a:r>
            <a:r>
              <a:rPr lang="en-US" sz="2400" dirty="0"/>
              <a:t>: Propensity Score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81000"/>
            <a:ext cx="1927691" cy="19648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3886200" cy="1858962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7030A0"/>
                </a:solidFill>
              </a:rPr>
              <a:t>Kunjal Patel,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DSc, MPH</a:t>
            </a:r>
            <a:endParaRPr lang="en-US" sz="4000" b="1" i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514600"/>
            <a:ext cx="746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Senior Research Scientist, Harvard T.H. Chan School of Public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Research scientist for the Pediatric HIV/AIDS Cohort Study (PHACS) and the International Maternal Pediatric Adolescent AIDS Clinical Trials group (IMPAACT</a:t>
            </a:r>
            <a:r>
              <a:rPr lang="en-US" sz="2400" i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Extensive methodological expertise in the design and analysis of studies conducted using large observational cohorts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Workshops</a:t>
            </a:r>
            <a:r>
              <a:rPr lang="en-US" sz="2400" dirty="0"/>
              <a:t>: IPW for Static Interventions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8434" name="Picture 2" descr="Kunjal Pat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50371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89391"/>
            <a:ext cx="4495800" cy="1927324"/>
          </a:xfrm>
        </p:spPr>
        <p:txBody>
          <a:bodyPr>
            <a:normAutofit fontScale="90000"/>
          </a:bodyPr>
          <a:lstStyle/>
          <a:p>
            <a:r>
              <a:rPr lang="en-US" sz="4900" b="1" i="1" dirty="0">
                <a:solidFill>
                  <a:srgbClr val="7030A0"/>
                </a:solidFill>
              </a:rPr>
              <a:t>Michael Rosenblum, PhD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sz="3600" b="1" i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514600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Associate Professor of Biostatistics at Johns Hopkins Bloomberg School of Public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Research focuses on causal inference and development of methods for the design and analysis of randomized trials.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Collaborates with clinical investigators in stroke, HIV prevention, cardiac resynchronization devices, and Alzheimer's disease prevention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Workshops: </a:t>
            </a:r>
            <a:r>
              <a:rPr lang="en-US" sz="2400" dirty="0"/>
              <a:t>Doubly Robust Estimators focusing on TMLE</a:t>
            </a:r>
          </a:p>
          <a:p>
            <a:endParaRPr lang="en-US" sz="2400" dirty="0"/>
          </a:p>
        </p:txBody>
      </p:sp>
      <p:pic>
        <p:nvPicPr>
          <p:cNvPr id="20482" name="Picture 2" descr="Michael Rosenbl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27491"/>
            <a:ext cx="1905000" cy="1828800"/>
          </a:xfrm>
          <a:prstGeom prst="rect">
            <a:avLst/>
          </a:prstGeom>
          <a:noFill/>
        </p:spPr>
      </p:pic>
      <p:pic>
        <p:nvPicPr>
          <p:cNvPr id="3" name="Happy Background Music - Sunny Side Up by Alum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" y="60960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91381"/>
            <a:ext cx="5562600" cy="1371600"/>
          </a:xfrm>
        </p:spPr>
        <p:txBody>
          <a:bodyPr>
            <a:noAutofit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Sonja Swanson, 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PhD</a:t>
            </a:r>
            <a:br>
              <a:rPr lang="en-US" i="1" cap="all" dirty="0">
                <a:solidFill>
                  <a:srgbClr val="7030A0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819400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Assistant Professor in the Department of Epidemiology at Erasmus MC; adjunct affiliation with the Department of Epidemiology at the Harvard T. H. Chan School of Public Health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Methodological research focuses on improving the use and transparency of methods for estimating causal effects in epidemiology.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Workshops</a:t>
            </a:r>
            <a:r>
              <a:rPr lang="en-US" sz="2400" dirty="0"/>
              <a:t>: IV Methods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6626" name="Picture 2" descr="Sonja Swan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636191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4191000" cy="1600200"/>
          </a:xfrm>
        </p:spPr>
        <p:txBody>
          <a:bodyPr>
            <a:normAutofit fontScale="90000"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sz="4900" b="1" i="1" dirty="0">
                <a:solidFill>
                  <a:srgbClr val="7030A0"/>
                </a:solidFill>
              </a:rPr>
              <a:t>Lauren Cain, </a:t>
            </a:r>
            <a:br>
              <a:rPr lang="en-US" sz="4900" b="1" i="1" dirty="0">
                <a:solidFill>
                  <a:srgbClr val="7030A0"/>
                </a:solidFill>
              </a:rPr>
            </a:br>
            <a:r>
              <a:rPr lang="en-US" sz="4900" b="1" i="1" dirty="0">
                <a:solidFill>
                  <a:srgbClr val="7030A0"/>
                </a:solidFill>
              </a:rPr>
              <a:t>PhD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590800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Principal Statistician at Takeda Pharmaceuticals and a Visiting Scientist at Harvard T.H. Chan School of Public Health</a:t>
            </a:r>
            <a:r>
              <a:rPr lang="en-US" sz="2400" dirty="0"/>
              <a:t> 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Research interests include both the development and application of methods for causal inference from complex longitudinal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Most recent work focuses on the optimal use of treatments through the comparison of dynamic treatment strategies.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Workshops: </a:t>
            </a:r>
            <a:r>
              <a:rPr lang="en-US" sz="2400" dirty="0"/>
              <a:t>IPW for Dynamic Interventions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25602" name="Picture 2" descr="Lauren C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28272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3429000" cy="1858962"/>
          </a:xfrm>
        </p:spPr>
        <p:txBody>
          <a:bodyPr>
            <a:normAutofit fontScale="90000"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sz="4900" b="1" i="1" dirty="0">
                <a:solidFill>
                  <a:srgbClr val="7030A0"/>
                </a:solidFill>
              </a:rPr>
              <a:t>Rhian Daniel, MA MSc PhD</a:t>
            </a:r>
            <a:br>
              <a:rPr lang="en-US" sz="4000" i="1" dirty="0">
                <a:solidFill>
                  <a:srgbClr val="7030A0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2819400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Assistant Professor in Biostatistics, London School of Hygiene and Tropical Medicine, Sir Henry Dale Fellow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Interested in statistical methods for mediation analysis, time-dependent confounding and other aspects of causal inference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Passionate about teaching and disseminating these topics to a wider audience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workshops</a:t>
            </a:r>
            <a:r>
              <a:rPr lang="en-US" sz="2400" dirty="0"/>
              <a:t>: Counterfactual-based Mediation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2530" name="Picture 2" descr="Rhian Dani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86443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5667"/>
            <a:ext cx="5410200" cy="163036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sz="4900" b="1" i="1" dirty="0">
                <a:solidFill>
                  <a:srgbClr val="7030A0"/>
                </a:solidFill>
              </a:rPr>
              <a:t>Jessica Young, </a:t>
            </a:r>
            <a:br>
              <a:rPr lang="en-US" sz="4900" b="1" i="1" dirty="0">
                <a:solidFill>
                  <a:srgbClr val="7030A0"/>
                </a:solidFill>
              </a:rPr>
            </a:br>
            <a:r>
              <a:rPr lang="en-US" sz="4900" b="1" i="1" dirty="0">
                <a:solidFill>
                  <a:srgbClr val="7030A0"/>
                </a:solidFill>
              </a:rPr>
              <a:t>PhD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458200" cy="3733801"/>
          </a:xfrm>
        </p:spPr>
        <p:txBody>
          <a:bodyPr>
            <a:noAutofit/>
          </a:bodyPr>
          <a:lstStyle/>
          <a:p>
            <a:r>
              <a:rPr lang="en-US" sz="2400" i="1" dirty="0">
                <a:solidFill>
                  <a:srgbClr val="7030A0"/>
                </a:solidFill>
              </a:rPr>
              <a:t>Assistant Professor and Biostatistician in the Department of Population Medicine, Harvard Medical School and the Harvard Pilgrim Health Care Institute</a:t>
            </a:r>
          </a:p>
          <a:p>
            <a:r>
              <a:rPr lang="en-US" sz="2400" dirty="0"/>
              <a:t>Research focuses on the theoretical development and application of causal inference methods </a:t>
            </a:r>
          </a:p>
          <a:p>
            <a:r>
              <a:rPr lang="en-US" sz="2400" dirty="0"/>
              <a:t>Also focuses on increasing applied researchers' access to these methods and ideas through education and software</a:t>
            </a:r>
          </a:p>
          <a:p>
            <a:r>
              <a:rPr lang="en-US" sz="2400" i="1" dirty="0">
                <a:solidFill>
                  <a:srgbClr val="7030A0"/>
                </a:solidFill>
              </a:rPr>
              <a:t>CIMPOD 2017 Workshops: </a:t>
            </a:r>
            <a:r>
              <a:rPr lang="en-US" sz="2400" dirty="0"/>
              <a:t>Use of Parametric G-formula</a:t>
            </a:r>
          </a:p>
        </p:txBody>
      </p:sp>
      <p:pic>
        <p:nvPicPr>
          <p:cNvPr id="2050" name="Picture 2" descr="http://cimpod2017.org/speaker/Jessica_You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2057400" cy="213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4267200" cy="1858962"/>
          </a:xfrm>
        </p:spPr>
        <p:txBody>
          <a:bodyPr>
            <a:noAutofit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Sherri Rose, 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PhD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2590800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Associate Professor in the Department of Health Care Policy at Harvard Medical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Research centered around developing and integrating innovative statistical approaches to advance public health and health care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Methodological research focuses on nonparametric machine learning for causal inference and prediction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Coauthored the book "Targeted Learning: Causal Inference for Observational and Experimental Data” by Springer Series in Statistics.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Workshops</a:t>
            </a:r>
            <a:r>
              <a:rPr lang="en-US" sz="2400" dirty="0"/>
              <a:t>: Machine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074" name="Picture 2" descr="Sherri R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1000"/>
            <a:ext cx="19050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14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334000" cy="1295400"/>
          </a:xfrm>
        </p:spPr>
        <p:txBody>
          <a:bodyPr>
            <a:noAutofit/>
          </a:bodyPr>
          <a:lstStyle/>
          <a:p>
            <a:pPr fontAlgn="base"/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David Drukker,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 PhD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2097578"/>
            <a:ext cx="815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Executive Director of Econometrics at Stata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Developed many Stata commands for estimating treatment effects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Played a key role in the initial development of Stata 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Helped integrate Mata into Stata and develop some of Stata &amp; numerical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Published on econometric methods and been principal investigator on two large research 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Current research interests are causal inference and spatial econometrics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Workshop: </a:t>
            </a:r>
            <a:r>
              <a:rPr lang="en-US" sz="2400" dirty="0"/>
              <a:t>Estimating Treatment Effects in Stata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5122" name="Picture 2" descr="David Druk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6789"/>
            <a:ext cx="1885950" cy="181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504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686" y="381000"/>
            <a:ext cx="4495800" cy="1858962"/>
          </a:xfrm>
        </p:spPr>
        <p:txBody>
          <a:bodyPr>
            <a:noAutofit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Michal Rosen-Zvi, PhD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297311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Director for Health Informatics at IBM Research. She is also heading the Health Informatics Department at IBM Research, Haifa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Contributed to and led a number of multidisciplinary projects where physicians, data scientists and experts from Pharmaceutical companies joined forces to analyze post launch patients data.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Published close to forty peer-reviewed papers and co-chaired a dozen of workshops in the area of machine learning and health informatics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Workshop: </a:t>
            </a:r>
            <a:r>
              <a:rPr lang="en-US" sz="2400" dirty="0"/>
              <a:t>Observational data: Shifting the paradigm from RCTs to retrospective studies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7162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Workshop: Paradigm shift</a:t>
            </a:r>
          </a:p>
        </p:txBody>
      </p:sp>
      <p:pic>
        <p:nvPicPr>
          <p:cNvPr id="6146" name="Picture 2" descr="Dr. Michal Rosen-Zv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230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28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1129"/>
            <a:ext cx="3962400" cy="1858962"/>
          </a:xfrm>
        </p:spPr>
        <p:txBody>
          <a:bodyPr>
            <a:noAutofit/>
          </a:bodyPr>
          <a:lstStyle/>
          <a:p>
            <a:pPr fontAlgn="base"/>
            <a:br>
              <a:rPr lang="en-US" i="1" cap="all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Miguel Hernán,</a:t>
            </a:r>
            <a:br>
              <a:rPr lang="en-US" b="1" i="1" dirty="0">
                <a:solidFill>
                  <a:srgbClr val="7030A0"/>
                </a:solidFill>
              </a:rPr>
            </a:br>
            <a:r>
              <a:rPr lang="en-US" b="1" i="1" dirty="0">
                <a:solidFill>
                  <a:srgbClr val="7030A0"/>
                </a:solidFill>
              </a:rPr>
              <a:t> MD, ScM, DrPH</a:t>
            </a:r>
            <a:br>
              <a:rPr lang="en-US" b="1" i="1" dirty="0">
                <a:solidFill>
                  <a:srgbClr val="7030A0"/>
                </a:solidFill>
              </a:rPr>
            </a:br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457200" y="21336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Professor of Department of Epidemiology and Department of Biostatistics, Harvard T.H. Chan School of Public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u="sng" dirty="0">
                <a:solidFill>
                  <a:srgbClr val="7030A0"/>
                </a:solidFill>
              </a:rPr>
              <a:t>Help organized both CIMPOD 2016 and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Conducts research on how to do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Develop and apply causal inference methods to guide policy and clinical interventions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Investigates the optimal way to treat and prevent HIV infection, cancer, and cardiovascular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Author of upcoming textbook "Causal Inference" (Chapman &amp; Hall/CRC, 2013), drafts of selected chapters are available on his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CIMPOD 2017 Keynote Closing Address: </a:t>
            </a:r>
            <a:r>
              <a:rPr lang="en-US" sz="2400" dirty="0"/>
              <a:t>Putting It All Together</a:t>
            </a:r>
          </a:p>
        </p:txBody>
      </p:sp>
      <p:pic>
        <p:nvPicPr>
          <p:cNvPr id="4100" name="Picture 4" descr="Miguel Hern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227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57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i="1" dirty="0">
                <a:solidFill>
                  <a:srgbClr val="7030A0"/>
                </a:solidFill>
              </a:rPr>
              <a:t>Conference Agenda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971800"/>
            <a:ext cx="6781800" cy="2588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000" y="152400"/>
            <a:ext cx="86106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7030A0"/>
                </a:solidFill>
                <a:latin typeface="Arial"/>
              </a:rPr>
              <a:t>Day 1 Morning</a:t>
            </a:r>
          </a:p>
          <a:p>
            <a:endParaRPr lang="en-US" dirty="0">
              <a:solidFill>
                <a:srgbClr val="222222"/>
              </a:solidFill>
              <a:latin typeface="Baskerville"/>
            </a:endParaRPr>
          </a:p>
          <a:p>
            <a:r>
              <a:rPr lang="en-US" sz="2000" dirty="0">
                <a:solidFill>
                  <a:srgbClr val="7030A0"/>
                </a:solidFill>
                <a:latin typeface="Arial"/>
              </a:rPr>
              <a:t>9:00-9:05</a:t>
            </a:r>
            <a:r>
              <a:rPr lang="en-US" sz="2000" dirty="0">
                <a:solidFill>
                  <a:srgbClr val="222222"/>
                </a:solidFill>
                <a:latin typeface="Arial"/>
              </a:rPr>
              <a:t>	Conference Introduction - </a:t>
            </a:r>
            <a:r>
              <a:rPr lang="en-US" sz="2000" dirty="0">
                <a:solidFill>
                  <a:srgbClr val="005A9E"/>
                </a:solidFill>
                <a:latin typeface="Arial"/>
              </a:rPr>
              <a:t>Yi Zhang</a:t>
            </a:r>
            <a:r>
              <a:rPr lang="en-US" sz="2000" dirty="0">
                <a:solidFill>
                  <a:srgbClr val="444444"/>
                </a:solidFill>
                <a:latin typeface="Arial"/>
              </a:rPr>
              <a:t>	</a:t>
            </a:r>
            <a:endParaRPr lang="en-US" sz="2000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000" dirty="0">
                <a:solidFill>
                  <a:srgbClr val="7030A0"/>
                </a:solidFill>
                <a:latin typeface="Arial"/>
              </a:rPr>
              <a:t>9:05-9:10</a:t>
            </a:r>
            <a:r>
              <a:rPr lang="en-US" sz="2000" dirty="0">
                <a:solidFill>
                  <a:srgbClr val="222222"/>
                </a:solidFill>
                <a:latin typeface="Arial"/>
              </a:rPr>
              <a:t>	Welcoming Remarks - </a:t>
            </a:r>
            <a:r>
              <a:rPr lang="en-US" sz="2000" dirty="0">
                <a:solidFill>
                  <a:srgbClr val="005A9E"/>
                </a:solidFill>
                <a:latin typeface="Arial"/>
              </a:rPr>
              <a:t>Greg Germino</a:t>
            </a:r>
            <a:endParaRPr lang="en-US" sz="2000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000" dirty="0">
                <a:solidFill>
                  <a:srgbClr val="7030A0"/>
                </a:solidFill>
                <a:latin typeface="Arial"/>
              </a:rPr>
              <a:t>9:10-9:30</a:t>
            </a:r>
            <a:r>
              <a:rPr lang="en-US" sz="2000" dirty="0">
                <a:solidFill>
                  <a:srgbClr val="222222"/>
                </a:solidFill>
                <a:latin typeface="Arial"/>
              </a:rPr>
              <a:t>	PCORI Support of Causal Inference Research: A              </a:t>
            </a:r>
          </a:p>
          <a:p>
            <a:r>
              <a:rPr lang="en-US" sz="2000" dirty="0">
                <a:solidFill>
                  <a:srgbClr val="222222"/>
                </a:solidFill>
                <a:latin typeface="Arial"/>
              </a:rPr>
              <a:t>                          Match(ing Methods) Made in Heaven - </a:t>
            </a:r>
            <a:r>
              <a:rPr lang="en-US" sz="2000" dirty="0">
                <a:solidFill>
                  <a:srgbClr val="005A9E"/>
                </a:solidFill>
                <a:latin typeface="Arial"/>
              </a:rPr>
              <a:t>Jason Gerson</a:t>
            </a:r>
          </a:p>
          <a:p>
            <a:r>
              <a:rPr lang="en-US" sz="2800" b="1" dirty="0">
                <a:solidFill>
                  <a:srgbClr val="7030A0"/>
                </a:solidFill>
                <a:latin typeface="Arial"/>
              </a:rPr>
              <a:t>9:30am-12:30pm</a:t>
            </a: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1A. 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PS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John Seeger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A propensity score-matched cohort study of the effect of statins …</a:t>
            </a:r>
          </a:p>
          <a:p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1B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IPW for Static Interventions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Kunjal Patel 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Long-term effectiveness of highly active antiretroviral therapy on …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 </a:t>
            </a:r>
          </a:p>
          <a:p>
            <a:endParaRPr lang="en-US" sz="2200" dirty="0">
              <a:solidFill>
                <a:srgbClr val="222222"/>
              </a:solidFill>
              <a:latin typeface="Arial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1C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Doubly Robust Estimators, TMLE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Michael Rosenblum 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The risk of virologic failure decreases with duration of HIV …</a:t>
            </a:r>
          </a:p>
          <a:p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1D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Instrumental Variable (IV) Methods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Sonja Swanson 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Bounding the per-protocol effect in randomized trials: an…</a:t>
            </a:r>
            <a:endParaRPr lang="en-US" sz="2200" i="1" dirty="0">
              <a:solidFill>
                <a:srgbClr val="222222"/>
              </a:solidFill>
              <a:latin typeface="Times New Roman"/>
              <a:ea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/>
    </mc:Choice>
    <mc:Fallback>
      <p:transition spd="slow" advClick="0" advTm="9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/>
          <p:nvPr/>
        </p:nvSpPr>
        <p:spPr>
          <a:xfrm>
            <a:off x="381000" y="1524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solidFill>
                  <a:srgbClr val="7030A0"/>
                </a:solidFill>
                <a:latin typeface="Arial"/>
              </a:rPr>
              <a:t>Day 1 Afternoon</a:t>
            </a:r>
          </a:p>
          <a:p>
            <a:r>
              <a:rPr lang="en-US" sz="3600" b="1" dirty="0">
                <a:solidFill>
                  <a:srgbClr val="7030A0"/>
                </a:solidFill>
                <a:latin typeface="Arial"/>
              </a:rPr>
              <a:t>1:30pm-4:30pm</a:t>
            </a:r>
          </a:p>
          <a:p>
            <a:endParaRPr lang="en-US" dirty="0">
              <a:solidFill>
                <a:srgbClr val="222222"/>
              </a:solidFill>
              <a:latin typeface="Baskerville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1E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IPW for Dynamic Interventions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Lauren Cain 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When to start treatment? A systematic approach …</a:t>
            </a:r>
          </a:p>
          <a:p>
            <a:r>
              <a:rPr lang="en-US" sz="2200" i="1" dirty="0">
                <a:solidFill>
                  <a:srgbClr val="444444"/>
                </a:solidFill>
                <a:latin typeface="Arial"/>
              </a:rPr>
              <a:t>	</a:t>
            </a:r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1F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Counterfactual-based Mediation Analysis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Rhian Daniel </a:t>
            </a:r>
            <a:r>
              <a:rPr lang="en-US" sz="2200" i="1" dirty="0">
                <a:solidFill>
                  <a:srgbClr val="222222"/>
                </a:solidFill>
                <a:latin typeface="Arial"/>
              </a:rPr>
              <a:t>How much do tumor stage and treatment explain SES …</a:t>
            </a:r>
          </a:p>
          <a:p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1G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Use of the Parametric G-formula to Estimate the Effects of Time-varying Treatments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Jessica Young 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Changes in fish consumption in midlife and the risk of… </a:t>
            </a:r>
          </a:p>
          <a:p>
            <a:r>
              <a:rPr lang="en-US" sz="2200" i="1" dirty="0">
                <a:solidFill>
                  <a:srgbClr val="444444"/>
                </a:solidFill>
                <a:latin typeface="Arial"/>
              </a:rPr>
              <a:t>	</a:t>
            </a:r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1H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Machine Learning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Sherri Rose</a:t>
            </a:r>
          </a:p>
          <a:p>
            <a:r>
              <a:rPr lang="en-US" sz="2200" i="1" dirty="0">
                <a:solidFill>
                  <a:srgbClr val="222222"/>
                </a:solidFill>
                <a:latin typeface="Arial"/>
              </a:rPr>
              <a:t>Mortality risk score prediction in an elderly population using ..</a:t>
            </a:r>
            <a:r>
              <a:rPr lang="en-US" sz="2200" i="1" dirty="0">
                <a:solidFill>
                  <a:srgbClr val="444444"/>
                </a:solidFill>
                <a:latin typeface="Arial"/>
              </a:rPr>
              <a:t>	</a:t>
            </a:r>
            <a:endParaRPr lang="en-US" sz="2200" i="1" dirty="0">
              <a:solidFill>
                <a:srgbClr val="444444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1I</a:t>
            </a:r>
            <a:r>
              <a:rPr lang="en-US" sz="2200" dirty="0">
                <a:solidFill>
                  <a:srgbClr val="222222"/>
                </a:solidFill>
                <a:latin typeface="Arial"/>
              </a:rPr>
              <a:t>. Estimating Treatment Effects in Stata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David Drukker </a:t>
            </a:r>
            <a:endParaRPr lang="en-US" sz="2200" dirty="0">
              <a:solidFill>
                <a:srgbClr val="444444"/>
              </a:solidFill>
              <a:latin typeface="Times New Roman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55121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/>
    </mc:Choice>
    <mc:Fallback>
      <p:transition spd="slow" advClick="0" advTm="9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8458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7030A0"/>
                </a:solidFill>
                <a:latin typeface="Arial"/>
              </a:rPr>
              <a:t>Day 2 Morning</a:t>
            </a:r>
          </a:p>
          <a:p>
            <a:pPr algn="ctr"/>
            <a:endParaRPr lang="en-US" sz="2400" b="1" i="1" dirty="0">
              <a:solidFill>
                <a:srgbClr val="7030A0"/>
              </a:solidFill>
              <a:latin typeface="Arial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Baskerville"/>
              </a:rPr>
              <a:t>9:00am-12:00pm</a:t>
            </a: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2A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PS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John Seeger 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A propensity score-matched cohort study of the effect of statins…	</a:t>
            </a:r>
          </a:p>
          <a:p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2B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IPW for Static Interventions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Kunjal Patel</a:t>
            </a:r>
          </a:p>
          <a:p>
            <a:r>
              <a:rPr lang="en-US" sz="2200" dirty="0">
                <a:solidFill>
                  <a:srgbClr val="005A9E"/>
                </a:solidFill>
                <a:latin typeface="Arial"/>
              </a:rPr>
              <a:t> </a:t>
            </a:r>
            <a:r>
              <a:rPr lang="en-US" sz="2200" i="1" dirty="0">
                <a:solidFill>
                  <a:srgbClr val="000000"/>
                </a:solidFill>
                <a:latin typeface="Arial"/>
              </a:rPr>
              <a:t>Atazanavir exposure in utero and neurodevelopment in infants	</a:t>
            </a:r>
          </a:p>
          <a:p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2C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Doubly Robust Estimators with Focus on TMLE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Michael Rosenblum </a:t>
            </a:r>
            <a:r>
              <a:rPr lang="en-US" sz="2200" i="1" dirty="0">
                <a:solidFill>
                  <a:srgbClr val="000000"/>
                </a:solidFill>
                <a:latin typeface="Arial"/>
              </a:rPr>
              <a:t>Safety and efficacy of minimally invasive surgery …</a:t>
            </a:r>
          </a:p>
          <a:p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2D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Instrumental Variable (IV) Methods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Sonja Swanson 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Methodological considerations in assessing the effectiveness of …</a:t>
            </a:r>
            <a:r>
              <a:rPr lang="en-US" sz="2200" i="1" dirty="0">
                <a:solidFill>
                  <a:srgbClr val="005A9E"/>
                </a:solidFill>
                <a:latin typeface="Arial"/>
              </a:rPr>
              <a:t>	</a:t>
            </a:r>
            <a:endParaRPr lang="en-US" sz="2200" i="1" dirty="0">
              <a:solidFill>
                <a:srgbClr val="005A9E"/>
              </a:solidFill>
              <a:latin typeface="Times New Roman"/>
              <a:ea typeface="Arial Unicode MS"/>
            </a:endParaRPr>
          </a:p>
          <a:p>
            <a:endParaRPr lang="en-US" sz="2200" dirty="0">
              <a:solidFill>
                <a:srgbClr val="222222"/>
              </a:solidFill>
              <a:latin typeface="Arial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2I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Observational Data: Shifting the Paradigm from RCTs to Retrospective Studies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Michal Rosen-Zvi</a:t>
            </a:r>
            <a:endParaRPr lang="en-US" sz="2200" dirty="0">
              <a:solidFill>
                <a:srgbClr val="000000"/>
              </a:solidFill>
              <a:latin typeface="Times New Roman"/>
              <a:ea typeface="Arial Unicode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/>
    </mc:Choice>
    <mc:Fallback>
      <p:transition spd="slow" advClick="0" advTm="9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84582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7030A0"/>
                </a:solidFill>
                <a:latin typeface="Arial"/>
              </a:rPr>
              <a:t>Day 2 Afternoon</a:t>
            </a:r>
            <a:endParaRPr lang="en-US" dirty="0">
              <a:solidFill>
                <a:srgbClr val="222222"/>
              </a:solidFill>
              <a:latin typeface="Baskerville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Arial"/>
              </a:rPr>
              <a:t>1:00pm-4:00pm</a:t>
            </a:r>
            <a:r>
              <a:rPr lang="en-US" sz="2000" dirty="0">
                <a:solidFill>
                  <a:srgbClr val="222222"/>
                </a:solidFill>
                <a:latin typeface="Arial"/>
              </a:rPr>
              <a:t>	</a:t>
            </a: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2E. 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IPW for Dynamic Interventions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Lauren Cain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When to monitor CD4 cell count and HIV RNA to reduce …</a:t>
            </a:r>
          </a:p>
          <a:p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2F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Counterfactual-based Mediation Analysis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Rhian Daniel</a:t>
            </a:r>
            <a:r>
              <a:rPr lang="en-US" sz="2200" dirty="0">
                <a:solidFill>
                  <a:srgbClr val="51545B"/>
                </a:solidFill>
                <a:latin typeface="Arial"/>
              </a:rPr>
              <a:t> 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How much do tumor stage and treatment explain SES …</a:t>
            </a:r>
          </a:p>
          <a:p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2G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Use of the Parametric G-formula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Jessica Young 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Comparative effectiveness of dynamic treatment regimes: an …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	</a:t>
            </a:r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2H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. Machine Learning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Sherri Rose </a:t>
            </a:r>
          </a:p>
          <a:p>
            <a:r>
              <a:rPr lang="en-US" sz="2200" i="1" dirty="0">
                <a:solidFill>
                  <a:srgbClr val="000000"/>
                </a:solidFill>
                <a:latin typeface="Arial"/>
              </a:rPr>
              <a:t>A Machine Learning Framework for Plan Payment Risk Adjustment	</a:t>
            </a:r>
            <a:endParaRPr lang="en-US" sz="2200" i="1" dirty="0">
              <a:solidFill>
                <a:srgbClr val="000000"/>
              </a:solidFill>
              <a:latin typeface="Times New Roman"/>
              <a:ea typeface="Arial Unicode MS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Arial"/>
              </a:rPr>
              <a:t>4:00pm-4:30pm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	</a:t>
            </a:r>
          </a:p>
          <a:p>
            <a:r>
              <a:rPr lang="en-US" sz="2200" dirty="0">
                <a:solidFill>
                  <a:srgbClr val="7030A0"/>
                </a:solidFill>
                <a:latin typeface="Arial"/>
              </a:rPr>
              <a:t>Closing Keynote Address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: Putting It All Together - </a:t>
            </a:r>
            <a:r>
              <a:rPr lang="en-US" sz="2200" dirty="0">
                <a:solidFill>
                  <a:srgbClr val="005A9E"/>
                </a:solidFill>
                <a:latin typeface="Arial"/>
              </a:rPr>
              <a:t>Miguel Hernán</a:t>
            </a:r>
            <a:endParaRPr lang="en-US" sz="2200" dirty="0">
              <a:solidFill>
                <a:srgbClr val="000000"/>
              </a:solidFill>
              <a:latin typeface="Times New Roman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55988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7030A0"/>
                </a:solidFill>
              </a:rPr>
              <a:t>Breakfast, coffee, and lunch 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Breakfast</a:t>
            </a:r>
            <a:r>
              <a:rPr lang="en-US" dirty="0"/>
              <a:t>: 8-9am both days</a:t>
            </a:r>
          </a:p>
          <a:p>
            <a:r>
              <a:rPr lang="en-US" dirty="0">
                <a:solidFill>
                  <a:srgbClr val="7030A0"/>
                </a:solidFill>
              </a:rPr>
              <a:t>Coffee/cookie break</a:t>
            </a:r>
            <a:r>
              <a:rPr lang="en-US" dirty="0"/>
              <a:t>: 15 min for all workshops</a:t>
            </a:r>
          </a:p>
          <a:p>
            <a:r>
              <a:rPr lang="en-US" dirty="0">
                <a:solidFill>
                  <a:srgbClr val="7030A0"/>
                </a:solidFill>
              </a:rPr>
              <a:t>Day 1 Lunch</a:t>
            </a:r>
            <a:r>
              <a:rPr lang="en-US" dirty="0"/>
              <a:t>: 12:30-1:30pm</a:t>
            </a:r>
          </a:p>
          <a:p>
            <a:pPr lvl="1"/>
            <a:r>
              <a:rPr lang="en-US" dirty="0"/>
              <a:t>Grab your lunch box if you pre-ordered from Fresh Fork</a:t>
            </a:r>
          </a:p>
          <a:p>
            <a:pPr lvl="1"/>
            <a:r>
              <a:rPr lang="en-US" dirty="0"/>
              <a:t>Or go to cafeteria to buy lunch</a:t>
            </a:r>
          </a:p>
          <a:p>
            <a:pPr lvl="1"/>
            <a:r>
              <a:rPr lang="en-US" dirty="0"/>
              <a:t>Use the round tables for lunch</a:t>
            </a:r>
          </a:p>
          <a:p>
            <a:r>
              <a:rPr lang="en-US" dirty="0">
                <a:solidFill>
                  <a:srgbClr val="7030A0"/>
                </a:solidFill>
              </a:rPr>
              <a:t>Day 2 lunch</a:t>
            </a:r>
            <a:r>
              <a:rPr lang="en-US" dirty="0"/>
              <a:t>: 1-2pm</a:t>
            </a:r>
          </a:p>
          <a:p>
            <a:r>
              <a:rPr lang="en-US" b="1" dirty="0">
                <a:solidFill>
                  <a:srgbClr val="7030A0"/>
                </a:solidFill>
              </a:rPr>
              <a:t>Day 1 Wine &amp; Cheese Reception</a:t>
            </a:r>
            <a:r>
              <a:rPr lang="en-US" dirty="0"/>
              <a:t>: 4:30-7:00pm</a:t>
            </a:r>
          </a:p>
        </p:txBody>
      </p:sp>
    </p:spTree>
    <p:extLst>
      <p:ext uri="{BB962C8B-B14F-4D97-AF65-F5344CB8AC3E}">
        <p14:creationId xmlns:p14="http://schemas.microsoft.com/office/powerpoint/2010/main" val="393627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sz="4000" b="1" i="1" dirty="0">
                <a:solidFill>
                  <a:srgbClr val="7030A0"/>
                </a:solidFill>
              </a:rPr>
              <a:t>Room Assignment</a:t>
            </a:r>
            <a:br>
              <a:rPr lang="en-US" sz="4000" b="1" i="1" dirty="0">
                <a:solidFill>
                  <a:srgbClr val="7030A0"/>
                </a:solidFill>
              </a:rPr>
            </a:br>
            <a:r>
              <a:rPr lang="en-US" sz="4000" b="1" i="1" dirty="0">
                <a:solidFill>
                  <a:srgbClr val="7030A0"/>
                </a:solidFill>
              </a:rPr>
              <a:t>(Signs posted in hallways)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0870" y="2361847"/>
            <a:ext cx="824592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Room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Workshops1A, 2A, 1F, 2F</a:t>
            </a:r>
          </a:p>
          <a:p>
            <a:r>
              <a:rPr lang="en-US" sz="3200" dirty="0">
                <a:solidFill>
                  <a:srgbClr val="FF0000"/>
                </a:solidFill>
              </a:rPr>
              <a:t>Room </a:t>
            </a:r>
            <a:r>
              <a:rPr lang="en-US" sz="3600" dirty="0">
                <a:solidFill>
                  <a:srgbClr val="FF0000"/>
                </a:solidFill>
              </a:rPr>
              <a:t>C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Workshops 1B, 2B, 1E, 2E</a:t>
            </a:r>
          </a:p>
          <a:p>
            <a:r>
              <a:rPr lang="en-US" sz="3200" dirty="0">
                <a:solidFill>
                  <a:srgbClr val="FF0000"/>
                </a:solidFill>
              </a:rPr>
              <a:t>Room </a:t>
            </a:r>
            <a:r>
              <a:rPr lang="en-US" sz="3600" dirty="0">
                <a:solidFill>
                  <a:srgbClr val="FF0000"/>
                </a:solidFill>
              </a:rPr>
              <a:t>D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Workshops 1C, 2C, 1H, 2H</a:t>
            </a:r>
          </a:p>
          <a:p>
            <a:r>
              <a:rPr lang="en-US" sz="3200" dirty="0">
                <a:solidFill>
                  <a:srgbClr val="FF0000"/>
                </a:solidFill>
              </a:rPr>
              <a:t>Room  </a:t>
            </a:r>
            <a:r>
              <a:rPr lang="en-US" sz="3600" dirty="0">
                <a:solidFill>
                  <a:srgbClr val="FF0000"/>
                </a:solidFill>
              </a:rPr>
              <a:t>E1/E2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Workshops 1D, 2D, 1G, 2G, 1I, 2I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Room </a:t>
            </a:r>
            <a:r>
              <a:rPr lang="en-US" sz="3600" dirty="0">
                <a:solidFill>
                  <a:srgbClr val="FF0000"/>
                </a:solidFill>
              </a:rPr>
              <a:t>G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Speakers’ room</a:t>
            </a:r>
          </a:p>
          <a:p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>
            <a:noAutofit/>
          </a:bodyPr>
          <a:lstStyle/>
          <a:p>
            <a:r>
              <a:rPr lang="en-US" sz="7200" b="1" i="1" dirty="0">
                <a:solidFill>
                  <a:srgbClr val="7030A0"/>
                </a:solidFill>
              </a:rPr>
              <a:t>Two New CER Tools</a:t>
            </a:r>
            <a:br>
              <a:rPr lang="en-US" sz="7200" b="1" i="1" dirty="0">
                <a:solidFill>
                  <a:srgbClr val="7030A0"/>
                </a:solidFill>
              </a:rPr>
            </a:br>
            <a:r>
              <a:rPr lang="en-US" sz="7200" b="1" i="1" dirty="0">
                <a:solidFill>
                  <a:srgbClr val="7030A0"/>
                </a:solidFill>
              </a:rPr>
              <a:t>funded by PCORI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352799"/>
            <a:ext cx="6934200" cy="264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4" y="228600"/>
            <a:ext cx="9059576" cy="5069840"/>
          </a:xfrm>
          <a:prstGeom prst="rect">
            <a:avLst/>
          </a:prstGeom>
        </p:spPr>
      </p:pic>
      <p:sp>
        <p:nvSpPr>
          <p:cNvPr id="30721" name="Text Box 7"/>
          <p:cNvSpPr txBox="1">
            <a:spLocks noChangeArrowheads="1"/>
          </p:cNvSpPr>
          <p:nvPr/>
        </p:nvSpPr>
        <p:spPr bwMode="auto">
          <a:xfrm>
            <a:off x="0" y="5791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Please contact Douglas Landsittel, PhD, at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3"/>
              </a:rPr>
              <a:t>douglandsittel@pitt.edu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for more information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rPr>
              <a:t>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i="1" dirty="0">
                <a:solidFill>
                  <a:srgbClr val="7030A0"/>
                </a:solidFill>
                <a:latin typeface="+mn-lt"/>
              </a:rPr>
            </a:br>
            <a:br>
              <a:rPr lang="en-US" b="1" i="1" dirty="0">
                <a:solidFill>
                  <a:srgbClr val="7030A0"/>
                </a:solidFill>
                <a:latin typeface="+mn-lt"/>
              </a:rPr>
            </a:br>
            <a:br>
              <a:rPr lang="en-US" b="1" i="1" dirty="0">
                <a:solidFill>
                  <a:srgbClr val="7030A0"/>
                </a:solidFill>
                <a:latin typeface="+mn-lt"/>
              </a:rPr>
            </a:br>
            <a:r>
              <a:rPr lang="en-US" b="1" i="1" dirty="0">
                <a:solidFill>
                  <a:srgbClr val="7030A0"/>
                </a:solidFill>
                <a:latin typeface="+mn-lt"/>
              </a:rPr>
              <a:t>CERBOT.ORG</a:t>
            </a:r>
            <a:br>
              <a:rPr lang="en-US" sz="4050" b="1" i="1" dirty="0">
                <a:solidFill>
                  <a:srgbClr val="F16A45"/>
                </a:solidFill>
                <a:latin typeface="+mn-lt"/>
              </a:rPr>
            </a:br>
            <a:br>
              <a:rPr lang="en-US" sz="4050" b="1" i="1" dirty="0">
                <a:solidFill>
                  <a:srgbClr val="F16A45"/>
                </a:solidFill>
                <a:latin typeface="+mn-lt"/>
              </a:rPr>
            </a:br>
            <a:br>
              <a:rPr lang="en-US" sz="4050" b="1" i="1" dirty="0">
                <a:solidFill>
                  <a:srgbClr val="F16A45"/>
                </a:solidFill>
                <a:latin typeface="+mn-lt"/>
              </a:rPr>
            </a:br>
            <a:endParaRPr lang="en-US" sz="4050" b="1" dirty="0">
              <a:solidFill>
                <a:srgbClr val="F16A45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16A45"/>
                </a:solidFill>
              </a:rPr>
              <a:t>Announcing the Feb. 2017 Release of CERBOT.ORG</a:t>
            </a:r>
          </a:p>
          <a:p>
            <a:pPr lvl="1"/>
            <a:r>
              <a:rPr lang="en-US" sz="2400" dirty="0">
                <a:solidFill>
                  <a:srgbClr val="F16A45"/>
                </a:solidFill>
              </a:rPr>
              <a:t>A New Web-based Tool for CER</a:t>
            </a:r>
            <a:endParaRPr lang="en-US" sz="2300" dirty="0">
              <a:latin typeface="+mj-lt"/>
              <a:cs typeface="Arial" panose="020B0604020202020204" pitchFamily="34" charset="0"/>
            </a:endParaRPr>
          </a:p>
          <a:p>
            <a:r>
              <a:rPr lang="en-US" sz="2700" dirty="0">
                <a:latin typeface="+mj-lt"/>
                <a:cs typeface="Arial" panose="020B0604020202020204" pitchFamily="34" charset="0"/>
              </a:rPr>
              <a:t>This tool will help you design your CER study using causal inference statistical methods. By navigating the five modules found in CERBOT, you will </a:t>
            </a:r>
            <a:r>
              <a:rPr lang="en-US" sz="2700" dirty="0">
                <a:solidFill>
                  <a:srgbClr val="F16A45"/>
                </a:solidFill>
                <a:latin typeface="+mj-lt"/>
                <a:cs typeface="Arial" panose="020B0604020202020204" pitchFamily="34" charset="0"/>
              </a:rPr>
              <a:t>'emulate' a randomized clinical trial </a:t>
            </a:r>
            <a:r>
              <a:rPr lang="en-US" sz="2700" dirty="0">
                <a:latin typeface="+mj-lt"/>
                <a:cs typeface="Arial" panose="020B0604020202020204" pitchFamily="34" charset="0"/>
              </a:rPr>
              <a:t>using your observational data source. </a:t>
            </a:r>
          </a:p>
          <a:p>
            <a:r>
              <a:rPr lang="en-US" sz="2700" b="1" dirty="0">
                <a:latin typeface="+mj-lt"/>
                <a:cs typeface="Arial" panose="020B0604020202020204" pitchFamily="34" charset="0"/>
              </a:rPr>
              <a:t>Sign up to be a 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beta-tester</a:t>
            </a:r>
            <a:r>
              <a:rPr lang="en-US" sz="2700" b="1" dirty="0">
                <a:latin typeface="+mj-lt"/>
                <a:cs typeface="Arial" panose="020B0604020202020204" pitchFamily="34" charset="0"/>
              </a:rPr>
              <a:t> of the tool</a:t>
            </a:r>
          </a:p>
        </p:txBody>
      </p:sp>
      <p:pic>
        <p:nvPicPr>
          <p:cNvPr id="4" name="Picture 3" descr="C:\Users\yi zhang\Downloads\FinalLogo2 (1)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6603" y="5410200"/>
            <a:ext cx="471779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2478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825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i="1" dirty="0">
                <a:solidFill>
                  <a:srgbClr val="7030A0"/>
                </a:solidFill>
              </a:rPr>
              <a:t>Conference Evaluation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825" y="1981200"/>
            <a:ext cx="8229600" cy="3216729"/>
          </a:xfrm>
        </p:spPr>
        <p:txBody>
          <a:bodyPr/>
          <a:lstStyle/>
          <a:p>
            <a:r>
              <a:rPr lang="en-US" dirty="0"/>
              <a:t>Before leaving the conference, please take a couple minutes to provide us feedback</a:t>
            </a:r>
          </a:p>
          <a:p>
            <a:r>
              <a:rPr lang="en-US" i="1" dirty="0">
                <a:solidFill>
                  <a:srgbClr val="C00000"/>
                </a:solidFill>
              </a:rPr>
              <a:t>Let us know your ideas on advancing causal inference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3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7620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i="1" dirty="0">
                <a:solidFill>
                  <a:srgbClr val="7030A0"/>
                </a:solidFill>
              </a:rPr>
              <a:t>That’s it for now! Hope to see you at the Wine &amp; Cheese Reception!</a:t>
            </a:r>
          </a:p>
        </p:txBody>
      </p:sp>
    </p:spTree>
    <p:extLst>
      <p:ext uri="{BB962C8B-B14F-4D97-AF65-F5344CB8AC3E}">
        <p14:creationId xmlns:p14="http://schemas.microsoft.com/office/powerpoint/2010/main" val="411730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3833</TotalTime>
  <Words>1134</Words>
  <Application>Microsoft Office PowerPoint</Application>
  <PresentationFormat>On-screen Show (4:3)</PresentationFormat>
  <Paragraphs>187</Paragraphs>
  <Slides>33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 Unicode MS</vt:lpstr>
      <vt:lpstr>Baskerville</vt:lpstr>
      <vt:lpstr>Open Sans</vt:lpstr>
      <vt:lpstr>SimSun</vt:lpstr>
      <vt:lpstr>Arial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      CIMPOD 2017</vt:lpstr>
      <vt:lpstr>PowerPoint Presentation</vt:lpstr>
      <vt:lpstr>PowerPoint Presentation</vt:lpstr>
      <vt:lpstr>Acknowledgements</vt:lpstr>
      <vt:lpstr>MTPPI CIMPOD Conference Team</vt:lpstr>
      <vt:lpstr> Speakers </vt:lpstr>
      <vt:lpstr> Gregory Germino,  MD </vt:lpstr>
      <vt:lpstr> Jason Gerson,  PhD </vt:lpstr>
      <vt:lpstr> John Seeger,  PharmD, DrPH  </vt:lpstr>
      <vt:lpstr>Kunjal Patel, DSc, MPH</vt:lpstr>
      <vt:lpstr>Michael Rosenblum, PhD </vt:lpstr>
      <vt:lpstr>  Sonja Swanson,  PhD  </vt:lpstr>
      <vt:lpstr> Lauren Cain,  PhD </vt:lpstr>
      <vt:lpstr> Rhian Daniel, MA MSc PhD  </vt:lpstr>
      <vt:lpstr>  Jessica Young,  PhD  </vt:lpstr>
      <vt:lpstr> Sherri Rose,  PhD </vt:lpstr>
      <vt:lpstr> David Drukker,  PhD </vt:lpstr>
      <vt:lpstr> Michal Rosen-Zvi, PhD </vt:lpstr>
      <vt:lpstr> Miguel Hernán,  MD, ScM, DrPH </vt:lpstr>
      <vt:lpstr>Conference Agenda</vt:lpstr>
      <vt:lpstr>PowerPoint Presentation</vt:lpstr>
      <vt:lpstr>PowerPoint Presentation</vt:lpstr>
      <vt:lpstr>PowerPoint Presentation</vt:lpstr>
      <vt:lpstr>PowerPoint Presentation</vt:lpstr>
      <vt:lpstr>Breakfast, coffee, and lunch breaks</vt:lpstr>
      <vt:lpstr>Room Assignment (Signs posted in hallways)</vt:lpstr>
      <vt:lpstr>Two New CER Tools funded by PCORI</vt:lpstr>
      <vt:lpstr>PowerPoint Presentation</vt:lpstr>
      <vt:lpstr>   CERBOT.ORG   </vt:lpstr>
      <vt:lpstr>Conference Evaluation 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MTPPI</dc:creator>
  <cp:lastModifiedBy>Yi Zhang</cp:lastModifiedBy>
  <cp:revision>118</cp:revision>
  <dcterms:created xsi:type="dcterms:W3CDTF">2017-02-23T03:49:10Z</dcterms:created>
  <dcterms:modified xsi:type="dcterms:W3CDTF">2017-02-27T03:41:54Z</dcterms:modified>
</cp:coreProperties>
</file>